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46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225B7-DAAD-46C4-A086-58206EE4586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8DCB45-B5BC-4AA8-A480-5CE9995429FD}">
      <dgm:prSet phldrT="[Текст]" custT="1"/>
      <dgm:spPr/>
      <dgm:t>
        <a:bodyPr/>
        <a:lstStyle/>
        <a:p>
          <a:r>
            <a:rPr lang="ru-RU" sz="3000" b="1" dirty="0" smtClean="0">
              <a:solidFill>
                <a:schemeClr val="tx2">
                  <a:lumMod val="50000"/>
                </a:schemeClr>
              </a:solidFill>
            </a:rPr>
            <a:t>Стратегия</a:t>
          </a:r>
          <a:endParaRPr lang="ru-RU" sz="3000" b="1" dirty="0">
            <a:solidFill>
              <a:schemeClr val="tx2">
                <a:lumMod val="50000"/>
              </a:schemeClr>
            </a:solidFill>
          </a:endParaRPr>
        </a:p>
      </dgm:t>
    </dgm:pt>
    <dgm:pt modelId="{0D02FB37-21FB-49E0-82C0-4BCA51CE69D5}" type="parTrans" cxnId="{896BF2AB-5CBC-48B0-A051-AD20BD7D40FA}">
      <dgm:prSet/>
      <dgm:spPr/>
      <dgm:t>
        <a:bodyPr/>
        <a:lstStyle/>
        <a:p>
          <a:endParaRPr lang="ru-RU"/>
        </a:p>
      </dgm:t>
    </dgm:pt>
    <dgm:pt modelId="{B435794A-32F0-46AD-819E-E70D5DECD1CF}" type="sibTrans" cxnId="{896BF2AB-5CBC-48B0-A051-AD20BD7D40FA}">
      <dgm:prSet/>
      <dgm:spPr/>
      <dgm:t>
        <a:bodyPr/>
        <a:lstStyle/>
        <a:p>
          <a:endParaRPr lang="ru-RU"/>
        </a:p>
      </dgm:t>
    </dgm:pt>
    <dgm:pt modelId="{72321F01-4587-4C0F-B98B-28970FACFFB1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2">
                  <a:lumMod val="50000"/>
                </a:schemeClr>
              </a:solidFill>
            </a:rPr>
            <a:t>Активная</a:t>
          </a:r>
        </a:p>
        <a:p>
          <a:r>
            <a:rPr lang="ru-RU" sz="1600" b="0" i="1" dirty="0" smtClean="0">
              <a:solidFill>
                <a:schemeClr val="tx2">
                  <a:lumMod val="50000"/>
                </a:schemeClr>
              </a:solidFill>
            </a:rPr>
            <a:t>Вы предпринимаете много активных действий, а именно ищете вакансии по различным каналам и откликаетесь на них.</a:t>
          </a:r>
          <a:endParaRPr lang="ru-RU" sz="1600" dirty="0" smtClean="0">
            <a:solidFill>
              <a:schemeClr val="tx2">
                <a:lumMod val="50000"/>
              </a:schemeClr>
            </a:solidFill>
          </a:endParaRPr>
        </a:p>
        <a:p>
          <a:endParaRPr lang="ru-RU" sz="1200" dirty="0" smtClean="0"/>
        </a:p>
        <a:p>
          <a:endParaRPr lang="ru-RU" sz="1200" dirty="0" smtClean="0"/>
        </a:p>
        <a:p>
          <a:endParaRPr lang="ru-RU" sz="1200" dirty="0" smtClean="0"/>
        </a:p>
        <a:p>
          <a:endParaRPr lang="ru-RU" sz="1200" dirty="0" smtClean="0"/>
        </a:p>
        <a:p>
          <a:endParaRPr lang="ru-RU" sz="1200" dirty="0"/>
        </a:p>
      </dgm:t>
    </dgm:pt>
    <dgm:pt modelId="{8458E347-EB5E-4315-87C0-C529D060D2EC}" type="parTrans" cxnId="{0856676A-8165-44C4-A80D-1F4C1AA388DA}">
      <dgm:prSet/>
      <dgm:spPr/>
      <dgm:t>
        <a:bodyPr/>
        <a:lstStyle/>
        <a:p>
          <a:endParaRPr lang="ru-RU"/>
        </a:p>
      </dgm:t>
    </dgm:pt>
    <dgm:pt modelId="{EBE98B68-7FE2-497C-B4F7-42C7BD1A3EEC}" type="sibTrans" cxnId="{0856676A-8165-44C4-A80D-1F4C1AA388DA}">
      <dgm:prSet/>
      <dgm:spPr/>
      <dgm:t>
        <a:bodyPr/>
        <a:lstStyle/>
        <a:p>
          <a:endParaRPr lang="ru-RU"/>
        </a:p>
      </dgm:t>
    </dgm:pt>
    <dgm:pt modelId="{3DEA91C3-A7A4-4B34-914A-28001D3A4124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2">
                  <a:lumMod val="50000"/>
                </a:schemeClr>
              </a:solidFill>
            </a:rPr>
            <a:t>Пассивная</a:t>
          </a:r>
        </a:p>
        <a:p>
          <a:r>
            <a:rPr lang="ru-RU" sz="1600" b="0" i="0" dirty="0" smtClean="0">
              <a:solidFill>
                <a:schemeClr val="tx2">
                  <a:lumMod val="50000"/>
                </a:schemeClr>
              </a:solidFill>
            </a:rPr>
            <a:t>Вы отвечаете на предложения от работодателей или их посредников: размещаете резюме на различных ресурсах, создаете профиль в </a:t>
          </a:r>
          <a:r>
            <a:rPr lang="ru-RU" sz="1600" b="0" i="0" dirty="0" err="1" smtClean="0">
              <a:solidFill>
                <a:schemeClr val="tx2">
                  <a:lumMod val="50000"/>
                </a:schemeClr>
              </a:solidFill>
            </a:rPr>
            <a:t>LinlkedIn</a:t>
          </a:r>
          <a:r>
            <a:rPr lang="ru-RU" sz="1600" b="0" i="0" dirty="0" smtClean="0">
              <a:solidFill>
                <a:schemeClr val="tx2">
                  <a:lumMod val="50000"/>
                </a:schemeClr>
              </a:solidFill>
            </a:rPr>
            <a:t> или обращаетесь в кадровое агентство и просто ожидаете </a:t>
          </a:r>
          <a:r>
            <a:rPr lang="ru-RU" sz="1600" b="0" i="0" dirty="0" err="1" smtClean="0">
              <a:solidFill>
                <a:schemeClr val="tx2">
                  <a:lumMod val="50000"/>
                </a:schemeClr>
              </a:solidFill>
            </a:rPr>
            <a:t>офферов</a:t>
          </a:r>
          <a:r>
            <a:rPr lang="ru-RU" sz="1600" b="0" i="0" dirty="0" smtClean="0">
              <a:solidFill>
                <a:schemeClr val="tx2">
                  <a:lumMod val="50000"/>
                </a:schemeClr>
              </a:solidFill>
            </a:rPr>
            <a:t>.</a:t>
          </a:r>
        </a:p>
        <a:p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3D1869C3-91D2-474E-991F-1B917995261B}" type="parTrans" cxnId="{BD4CC6B9-B3FF-42C9-961E-9983603DF33F}">
      <dgm:prSet/>
      <dgm:spPr/>
      <dgm:t>
        <a:bodyPr/>
        <a:lstStyle/>
        <a:p>
          <a:endParaRPr lang="ru-RU"/>
        </a:p>
      </dgm:t>
    </dgm:pt>
    <dgm:pt modelId="{0C8FA3D4-8D05-4C42-9806-03D32B0D20D0}" type="sibTrans" cxnId="{BD4CC6B9-B3FF-42C9-961E-9983603DF33F}">
      <dgm:prSet/>
      <dgm:spPr/>
      <dgm:t>
        <a:bodyPr/>
        <a:lstStyle/>
        <a:p>
          <a:endParaRPr lang="ru-RU"/>
        </a:p>
      </dgm:t>
    </dgm:pt>
    <dgm:pt modelId="{D456A1E0-DD01-4C38-968F-EFD0F7294DE1}" type="pres">
      <dgm:prSet presAssocID="{BD9225B7-DAAD-46C4-A086-58206EE458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1DB457-3A5E-4307-B68F-798F2A3F2CA2}" type="pres">
      <dgm:prSet presAssocID="{5A8DCB45-B5BC-4AA8-A480-5CE9995429FD}" presName="hierRoot1" presStyleCnt="0">
        <dgm:presLayoutVars>
          <dgm:hierBranch val="init"/>
        </dgm:presLayoutVars>
      </dgm:prSet>
      <dgm:spPr/>
    </dgm:pt>
    <dgm:pt modelId="{18F6C90E-7B90-44ED-9199-051754420B21}" type="pres">
      <dgm:prSet presAssocID="{5A8DCB45-B5BC-4AA8-A480-5CE9995429FD}" presName="rootComposite1" presStyleCnt="0"/>
      <dgm:spPr/>
    </dgm:pt>
    <dgm:pt modelId="{EE67C595-F894-47D7-8A23-E2F236CAC8B6}" type="pres">
      <dgm:prSet presAssocID="{5A8DCB45-B5BC-4AA8-A480-5CE9995429FD}" presName="rootText1" presStyleLbl="node0" presStyleIdx="0" presStyleCnt="1" custScaleY="40958" custLinFactNeighborX="-1800" custLinFactNeighborY="-362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B6A748-A605-4F20-A77A-03A05B2F981E}" type="pres">
      <dgm:prSet presAssocID="{5A8DCB45-B5BC-4AA8-A480-5CE9995429F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E0FE264-9DDA-443E-AF23-6DFDBA3E76B1}" type="pres">
      <dgm:prSet presAssocID="{5A8DCB45-B5BC-4AA8-A480-5CE9995429FD}" presName="hierChild2" presStyleCnt="0"/>
      <dgm:spPr/>
    </dgm:pt>
    <dgm:pt modelId="{5F89C066-82DA-44C7-A471-3D1942E678BB}" type="pres">
      <dgm:prSet presAssocID="{8458E347-EB5E-4315-87C0-C529D060D2EC}" presName="Name37" presStyleLbl="parChTrans1D2" presStyleIdx="0" presStyleCnt="2"/>
      <dgm:spPr/>
      <dgm:t>
        <a:bodyPr/>
        <a:lstStyle/>
        <a:p>
          <a:endParaRPr lang="ru-RU"/>
        </a:p>
      </dgm:t>
    </dgm:pt>
    <dgm:pt modelId="{1F0A0319-C2B9-4BA5-9C0C-90EDD981391E}" type="pres">
      <dgm:prSet presAssocID="{72321F01-4587-4C0F-B98B-28970FACFFB1}" presName="hierRoot2" presStyleCnt="0">
        <dgm:presLayoutVars>
          <dgm:hierBranch val="init"/>
        </dgm:presLayoutVars>
      </dgm:prSet>
      <dgm:spPr/>
    </dgm:pt>
    <dgm:pt modelId="{DC7475C3-140F-4E03-ACD1-A3C25431680A}" type="pres">
      <dgm:prSet presAssocID="{72321F01-4587-4C0F-B98B-28970FACFFB1}" presName="rootComposite" presStyleCnt="0"/>
      <dgm:spPr/>
    </dgm:pt>
    <dgm:pt modelId="{A2FC9E02-D48E-42B4-BD08-B4DF99FF4F7B}" type="pres">
      <dgm:prSet presAssocID="{72321F01-4587-4C0F-B98B-28970FACFFB1}" presName="rootText" presStyleLbl="node2" presStyleIdx="0" presStyleCnt="2" custScaleX="117562" custScaleY="209277" custLinFactNeighborX="-33" custLinFactNeighborY="-299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13EECF-C610-4743-96AA-0FD38B9B5864}" type="pres">
      <dgm:prSet presAssocID="{72321F01-4587-4C0F-B98B-28970FACFFB1}" presName="rootConnector" presStyleLbl="node2" presStyleIdx="0" presStyleCnt="2"/>
      <dgm:spPr/>
      <dgm:t>
        <a:bodyPr/>
        <a:lstStyle/>
        <a:p>
          <a:endParaRPr lang="ru-RU"/>
        </a:p>
      </dgm:t>
    </dgm:pt>
    <dgm:pt modelId="{2F2FC768-C5C9-447E-9FA6-171F036AE553}" type="pres">
      <dgm:prSet presAssocID="{72321F01-4587-4C0F-B98B-28970FACFFB1}" presName="hierChild4" presStyleCnt="0"/>
      <dgm:spPr/>
    </dgm:pt>
    <dgm:pt modelId="{D17C35BB-D02C-4142-81EC-098B82723C0B}" type="pres">
      <dgm:prSet presAssocID="{72321F01-4587-4C0F-B98B-28970FACFFB1}" presName="hierChild5" presStyleCnt="0"/>
      <dgm:spPr/>
    </dgm:pt>
    <dgm:pt modelId="{11B8F6F9-C16F-43E1-80A0-11820B9083FD}" type="pres">
      <dgm:prSet presAssocID="{3D1869C3-91D2-474E-991F-1B917995261B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F213B77-F5D9-42A6-89DD-175514C0362B}" type="pres">
      <dgm:prSet presAssocID="{3DEA91C3-A7A4-4B34-914A-28001D3A4124}" presName="hierRoot2" presStyleCnt="0">
        <dgm:presLayoutVars>
          <dgm:hierBranch val="init"/>
        </dgm:presLayoutVars>
      </dgm:prSet>
      <dgm:spPr/>
    </dgm:pt>
    <dgm:pt modelId="{A001CA20-098C-4766-90F5-C4C461338A26}" type="pres">
      <dgm:prSet presAssocID="{3DEA91C3-A7A4-4B34-914A-28001D3A4124}" presName="rootComposite" presStyleCnt="0"/>
      <dgm:spPr/>
    </dgm:pt>
    <dgm:pt modelId="{53F07D5D-EDE8-4D1B-A977-9AB173CE90B7}" type="pres">
      <dgm:prSet presAssocID="{3DEA91C3-A7A4-4B34-914A-28001D3A4124}" presName="rootText" presStyleLbl="node2" presStyleIdx="1" presStyleCnt="2" custScaleX="107143" custScaleY="210004" custLinFactNeighborX="-1218" custLinFactNeighborY="-299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1EE751-A126-45AC-A7F0-947E51BCF222}" type="pres">
      <dgm:prSet presAssocID="{3DEA91C3-A7A4-4B34-914A-28001D3A4124}" presName="rootConnector" presStyleLbl="node2" presStyleIdx="1" presStyleCnt="2"/>
      <dgm:spPr/>
      <dgm:t>
        <a:bodyPr/>
        <a:lstStyle/>
        <a:p>
          <a:endParaRPr lang="ru-RU"/>
        </a:p>
      </dgm:t>
    </dgm:pt>
    <dgm:pt modelId="{3CDF5DBC-D3EE-4C50-88AE-3FE09175C80A}" type="pres">
      <dgm:prSet presAssocID="{3DEA91C3-A7A4-4B34-914A-28001D3A4124}" presName="hierChild4" presStyleCnt="0"/>
      <dgm:spPr/>
    </dgm:pt>
    <dgm:pt modelId="{A0612B2B-E0E0-4F6B-8536-2027108F3200}" type="pres">
      <dgm:prSet presAssocID="{3DEA91C3-A7A4-4B34-914A-28001D3A4124}" presName="hierChild5" presStyleCnt="0"/>
      <dgm:spPr/>
    </dgm:pt>
    <dgm:pt modelId="{3D3A8222-719F-408D-829B-723C827F4B94}" type="pres">
      <dgm:prSet presAssocID="{5A8DCB45-B5BC-4AA8-A480-5CE9995429FD}" presName="hierChild3" presStyleCnt="0"/>
      <dgm:spPr/>
    </dgm:pt>
  </dgm:ptLst>
  <dgm:cxnLst>
    <dgm:cxn modelId="{BD4CC6B9-B3FF-42C9-961E-9983603DF33F}" srcId="{5A8DCB45-B5BC-4AA8-A480-5CE9995429FD}" destId="{3DEA91C3-A7A4-4B34-914A-28001D3A4124}" srcOrd="1" destOrd="0" parTransId="{3D1869C3-91D2-474E-991F-1B917995261B}" sibTransId="{0C8FA3D4-8D05-4C42-9806-03D32B0D20D0}"/>
    <dgm:cxn modelId="{E8C83B95-85FB-4429-B027-FBBC701287D9}" type="presOf" srcId="{72321F01-4587-4C0F-B98B-28970FACFFB1}" destId="{6A13EECF-C610-4743-96AA-0FD38B9B5864}" srcOrd="1" destOrd="0" presId="urn:microsoft.com/office/officeart/2005/8/layout/orgChart1"/>
    <dgm:cxn modelId="{91DB28C7-2899-4D4E-9CD0-7350B55D1313}" type="presOf" srcId="{72321F01-4587-4C0F-B98B-28970FACFFB1}" destId="{A2FC9E02-D48E-42B4-BD08-B4DF99FF4F7B}" srcOrd="0" destOrd="0" presId="urn:microsoft.com/office/officeart/2005/8/layout/orgChart1"/>
    <dgm:cxn modelId="{0856676A-8165-44C4-A80D-1F4C1AA388DA}" srcId="{5A8DCB45-B5BC-4AA8-A480-5CE9995429FD}" destId="{72321F01-4587-4C0F-B98B-28970FACFFB1}" srcOrd="0" destOrd="0" parTransId="{8458E347-EB5E-4315-87C0-C529D060D2EC}" sibTransId="{EBE98B68-7FE2-497C-B4F7-42C7BD1A3EEC}"/>
    <dgm:cxn modelId="{896BF2AB-5CBC-48B0-A051-AD20BD7D40FA}" srcId="{BD9225B7-DAAD-46C4-A086-58206EE4586A}" destId="{5A8DCB45-B5BC-4AA8-A480-5CE9995429FD}" srcOrd="0" destOrd="0" parTransId="{0D02FB37-21FB-49E0-82C0-4BCA51CE69D5}" sibTransId="{B435794A-32F0-46AD-819E-E70D5DECD1CF}"/>
    <dgm:cxn modelId="{55160B17-D363-4819-817A-8FA5F9A11AA6}" type="presOf" srcId="{5A8DCB45-B5BC-4AA8-A480-5CE9995429FD}" destId="{EE67C595-F894-47D7-8A23-E2F236CAC8B6}" srcOrd="0" destOrd="0" presId="urn:microsoft.com/office/officeart/2005/8/layout/orgChart1"/>
    <dgm:cxn modelId="{336688F3-822D-4032-9C04-D2787E11699F}" type="presOf" srcId="{8458E347-EB5E-4315-87C0-C529D060D2EC}" destId="{5F89C066-82DA-44C7-A471-3D1942E678BB}" srcOrd="0" destOrd="0" presId="urn:microsoft.com/office/officeart/2005/8/layout/orgChart1"/>
    <dgm:cxn modelId="{748A211A-D71F-46F5-B891-9644D5606737}" type="presOf" srcId="{3DEA91C3-A7A4-4B34-914A-28001D3A4124}" destId="{041EE751-A126-45AC-A7F0-947E51BCF222}" srcOrd="1" destOrd="0" presId="urn:microsoft.com/office/officeart/2005/8/layout/orgChart1"/>
    <dgm:cxn modelId="{6E55A77A-E3E0-4E2B-A2BC-21369BE69DBE}" type="presOf" srcId="{3DEA91C3-A7A4-4B34-914A-28001D3A4124}" destId="{53F07D5D-EDE8-4D1B-A977-9AB173CE90B7}" srcOrd="0" destOrd="0" presId="urn:microsoft.com/office/officeart/2005/8/layout/orgChart1"/>
    <dgm:cxn modelId="{2C333CCE-E29B-43A6-B57E-487E010FCE04}" type="presOf" srcId="{3D1869C3-91D2-474E-991F-1B917995261B}" destId="{11B8F6F9-C16F-43E1-80A0-11820B9083FD}" srcOrd="0" destOrd="0" presId="urn:microsoft.com/office/officeart/2005/8/layout/orgChart1"/>
    <dgm:cxn modelId="{9BBA10D4-EEA7-414C-96C1-5ECFFA0507D7}" type="presOf" srcId="{5A8DCB45-B5BC-4AA8-A480-5CE9995429FD}" destId="{C9B6A748-A605-4F20-A77A-03A05B2F981E}" srcOrd="1" destOrd="0" presId="urn:microsoft.com/office/officeart/2005/8/layout/orgChart1"/>
    <dgm:cxn modelId="{FE4C6622-41B0-441D-A5E9-ED1A7773FAAB}" type="presOf" srcId="{BD9225B7-DAAD-46C4-A086-58206EE4586A}" destId="{D456A1E0-DD01-4C38-968F-EFD0F7294DE1}" srcOrd="0" destOrd="0" presId="urn:microsoft.com/office/officeart/2005/8/layout/orgChart1"/>
    <dgm:cxn modelId="{9CDD1949-CD9D-48A9-92EE-56E72C7B733E}" type="presParOf" srcId="{D456A1E0-DD01-4C38-968F-EFD0F7294DE1}" destId="{CD1DB457-3A5E-4307-B68F-798F2A3F2CA2}" srcOrd="0" destOrd="0" presId="urn:microsoft.com/office/officeart/2005/8/layout/orgChart1"/>
    <dgm:cxn modelId="{98752F0B-7E84-44AF-8526-91D4B5CDFFC1}" type="presParOf" srcId="{CD1DB457-3A5E-4307-B68F-798F2A3F2CA2}" destId="{18F6C90E-7B90-44ED-9199-051754420B21}" srcOrd="0" destOrd="0" presId="urn:microsoft.com/office/officeart/2005/8/layout/orgChart1"/>
    <dgm:cxn modelId="{25EC6ED0-4B46-4387-86F5-F1139115D025}" type="presParOf" srcId="{18F6C90E-7B90-44ED-9199-051754420B21}" destId="{EE67C595-F894-47D7-8A23-E2F236CAC8B6}" srcOrd="0" destOrd="0" presId="urn:microsoft.com/office/officeart/2005/8/layout/orgChart1"/>
    <dgm:cxn modelId="{B0DD4CB1-3049-4FE1-B21A-F48EC48F3743}" type="presParOf" srcId="{18F6C90E-7B90-44ED-9199-051754420B21}" destId="{C9B6A748-A605-4F20-A77A-03A05B2F981E}" srcOrd="1" destOrd="0" presId="urn:microsoft.com/office/officeart/2005/8/layout/orgChart1"/>
    <dgm:cxn modelId="{B0AB2569-1589-402C-9832-F00F17EA6C18}" type="presParOf" srcId="{CD1DB457-3A5E-4307-B68F-798F2A3F2CA2}" destId="{CE0FE264-9DDA-443E-AF23-6DFDBA3E76B1}" srcOrd="1" destOrd="0" presId="urn:microsoft.com/office/officeart/2005/8/layout/orgChart1"/>
    <dgm:cxn modelId="{A581AFD4-0FC5-4E57-9909-84CCBE5F58F5}" type="presParOf" srcId="{CE0FE264-9DDA-443E-AF23-6DFDBA3E76B1}" destId="{5F89C066-82DA-44C7-A471-3D1942E678BB}" srcOrd="0" destOrd="0" presId="urn:microsoft.com/office/officeart/2005/8/layout/orgChart1"/>
    <dgm:cxn modelId="{11D9C70D-961F-4150-BC18-A2552790212E}" type="presParOf" srcId="{CE0FE264-9DDA-443E-AF23-6DFDBA3E76B1}" destId="{1F0A0319-C2B9-4BA5-9C0C-90EDD981391E}" srcOrd="1" destOrd="0" presId="urn:microsoft.com/office/officeart/2005/8/layout/orgChart1"/>
    <dgm:cxn modelId="{56E73051-E523-4844-A915-8A1583EBEC7D}" type="presParOf" srcId="{1F0A0319-C2B9-4BA5-9C0C-90EDD981391E}" destId="{DC7475C3-140F-4E03-ACD1-A3C25431680A}" srcOrd="0" destOrd="0" presId="urn:microsoft.com/office/officeart/2005/8/layout/orgChart1"/>
    <dgm:cxn modelId="{573FA7AD-2628-4F69-A65E-F5B40F948AB9}" type="presParOf" srcId="{DC7475C3-140F-4E03-ACD1-A3C25431680A}" destId="{A2FC9E02-D48E-42B4-BD08-B4DF99FF4F7B}" srcOrd="0" destOrd="0" presId="urn:microsoft.com/office/officeart/2005/8/layout/orgChart1"/>
    <dgm:cxn modelId="{4D5F5C96-935C-4249-B4AE-7DA8D4C59E5E}" type="presParOf" srcId="{DC7475C3-140F-4E03-ACD1-A3C25431680A}" destId="{6A13EECF-C610-4743-96AA-0FD38B9B5864}" srcOrd="1" destOrd="0" presId="urn:microsoft.com/office/officeart/2005/8/layout/orgChart1"/>
    <dgm:cxn modelId="{F6B024C8-A6A3-461D-B052-F6BCE0C49219}" type="presParOf" srcId="{1F0A0319-C2B9-4BA5-9C0C-90EDD981391E}" destId="{2F2FC768-C5C9-447E-9FA6-171F036AE553}" srcOrd="1" destOrd="0" presId="urn:microsoft.com/office/officeart/2005/8/layout/orgChart1"/>
    <dgm:cxn modelId="{3B43E209-EDBA-4481-8EBA-810DD6DE49E4}" type="presParOf" srcId="{1F0A0319-C2B9-4BA5-9C0C-90EDD981391E}" destId="{D17C35BB-D02C-4142-81EC-098B82723C0B}" srcOrd="2" destOrd="0" presId="urn:microsoft.com/office/officeart/2005/8/layout/orgChart1"/>
    <dgm:cxn modelId="{E40872D9-4AFF-4BB2-857F-9E93F7C1F98F}" type="presParOf" srcId="{CE0FE264-9DDA-443E-AF23-6DFDBA3E76B1}" destId="{11B8F6F9-C16F-43E1-80A0-11820B9083FD}" srcOrd="2" destOrd="0" presId="urn:microsoft.com/office/officeart/2005/8/layout/orgChart1"/>
    <dgm:cxn modelId="{49499254-98FF-4957-9494-E44821191EB4}" type="presParOf" srcId="{CE0FE264-9DDA-443E-AF23-6DFDBA3E76B1}" destId="{5F213B77-F5D9-42A6-89DD-175514C0362B}" srcOrd="3" destOrd="0" presId="urn:microsoft.com/office/officeart/2005/8/layout/orgChart1"/>
    <dgm:cxn modelId="{6724702B-5DA4-4857-9428-99D499E596FA}" type="presParOf" srcId="{5F213B77-F5D9-42A6-89DD-175514C0362B}" destId="{A001CA20-098C-4766-90F5-C4C461338A26}" srcOrd="0" destOrd="0" presId="urn:microsoft.com/office/officeart/2005/8/layout/orgChart1"/>
    <dgm:cxn modelId="{2245D2CB-F415-4D22-9341-6C92D80B76EF}" type="presParOf" srcId="{A001CA20-098C-4766-90F5-C4C461338A26}" destId="{53F07D5D-EDE8-4D1B-A977-9AB173CE90B7}" srcOrd="0" destOrd="0" presId="urn:microsoft.com/office/officeart/2005/8/layout/orgChart1"/>
    <dgm:cxn modelId="{0EE399F2-2235-4F9B-AA61-2DF62E1692FF}" type="presParOf" srcId="{A001CA20-098C-4766-90F5-C4C461338A26}" destId="{041EE751-A126-45AC-A7F0-947E51BCF222}" srcOrd="1" destOrd="0" presId="urn:microsoft.com/office/officeart/2005/8/layout/orgChart1"/>
    <dgm:cxn modelId="{7E2EBC44-C459-4887-A351-44318BEA55AA}" type="presParOf" srcId="{5F213B77-F5D9-42A6-89DD-175514C0362B}" destId="{3CDF5DBC-D3EE-4C50-88AE-3FE09175C80A}" srcOrd="1" destOrd="0" presId="urn:microsoft.com/office/officeart/2005/8/layout/orgChart1"/>
    <dgm:cxn modelId="{6C789E61-051C-4999-BA42-5ADBC4DD2B55}" type="presParOf" srcId="{5F213B77-F5D9-42A6-89DD-175514C0362B}" destId="{A0612B2B-E0E0-4F6B-8536-2027108F3200}" srcOrd="2" destOrd="0" presId="urn:microsoft.com/office/officeart/2005/8/layout/orgChart1"/>
    <dgm:cxn modelId="{7896EBF6-178E-4320-BA92-63F1DBD94E40}" type="presParOf" srcId="{CD1DB457-3A5E-4307-B68F-798F2A3F2CA2}" destId="{3D3A8222-719F-408D-829B-723C827F4B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8F6F9-C16F-43E1-80A0-11820B9083FD}">
      <dsp:nvSpPr>
        <dsp:cNvPr id="0" name=""/>
        <dsp:cNvSpPr/>
      </dsp:nvSpPr>
      <dsp:spPr>
        <a:xfrm>
          <a:off x="3689621" y="623414"/>
          <a:ext cx="2126745" cy="330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83"/>
              </a:lnTo>
              <a:lnTo>
                <a:pt x="2126745" y="10383"/>
              </a:lnTo>
              <a:lnTo>
                <a:pt x="2126745" y="3300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9C066-82DA-44C7-A471-3D1942E678BB}">
      <dsp:nvSpPr>
        <dsp:cNvPr id="0" name=""/>
        <dsp:cNvSpPr/>
      </dsp:nvSpPr>
      <dsp:spPr>
        <a:xfrm>
          <a:off x="1792968" y="623414"/>
          <a:ext cx="1896652" cy="330021"/>
        </a:xfrm>
        <a:custGeom>
          <a:avLst/>
          <a:gdLst/>
          <a:ahLst/>
          <a:cxnLst/>
          <a:rect l="0" t="0" r="0" b="0"/>
          <a:pathLst>
            <a:path>
              <a:moveTo>
                <a:pt x="1896652" y="0"/>
              </a:moveTo>
              <a:lnTo>
                <a:pt x="1896652" y="10383"/>
              </a:lnTo>
              <a:lnTo>
                <a:pt x="0" y="10383"/>
              </a:lnTo>
              <a:lnTo>
                <a:pt x="0" y="3300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7C595-F894-47D7-8A23-E2F236CAC8B6}">
      <dsp:nvSpPr>
        <dsp:cNvPr id="0" name=""/>
        <dsp:cNvSpPr/>
      </dsp:nvSpPr>
      <dsp:spPr>
        <a:xfrm>
          <a:off x="2167537" y="0"/>
          <a:ext cx="3044166" cy="623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chemeClr val="tx2">
                  <a:lumMod val="50000"/>
                </a:schemeClr>
              </a:solidFill>
            </a:rPr>
            <a:t>Стратегия</a:t>
          </a:r>
          <a:endParaRPr lang="ru-RU" sz="3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167537" y="0"/>
        <a:ext cx="3044166" cy="623414"/>
      </dsp:txXfrm>
    </dsp:sp>
    <dsp:sp modelId="{A2FC9E02-D48E-42B4-BD08-B4DF99FF4F7B}">
      <dsp:nvSpPr>
        <dsp:cNvPr id="0" name=""/>
        <dsp:cNvSpPr/>
      </dsp:nvSpPr>
      <dsp:spPr>
        <a:xfrm>
          <a:off x="3576" y="953435"/>
          <a:ext cx="3578782" cy="31853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2">
                  <a:lumMod val="50000"/>
                </a:schemeClr>
              </a:solidFill>
            </a:rPr>
            <a:t>Активная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kern="1200" dirty="0" smtClean="0">
              <a:solidFill>
                <a:schemeClr val="tx2">
                  <a:lumMod val="50000"/>
                </a:schemeClr>
              </a:solidFill>
            </a:rPr>
            <a:t>Вы предпринимаете много активных действий, а именно ищете вакансии по различным каналам и откликаетесь на них.</a:t>
          </a:r>
          <a:endParaRPr lang="ru-RU" sz="1600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3576" y="953435"/>
        <a:ext cx="3578782" cy="3185369"/>
      </dsp:txXfrm>
    </dsp:sp>
    <dsp:sp modelId="{53F07D5D-EDE8-4D1B-A977-9AB173CE90B7}">
      <dsp:nvSpPr>
        <dsp:cNvPr id="0" name=""/>
        <dsp:cNvSpPr/>
      </dsp:nvSpPr>
      <dsp:spPr>
        <a:xfrm>
          <a:off x="4185561" y="953435"/>
          <a:ext cx="3261611" cy="3196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2">
                  <a:lumMod val="50000"/>
                </a:schemeClr>
              </a:solidFill>
            </a:rPr>
            <a:t>Пассивная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chemeClr val="tx2">
                  <a:lumMod val="50000"/>
                </a:schemeClr>
              </a:solidFill>
            </a:rPr>
            <a:t>Вы отвечаете на предложения от работодателей или их посредников: размещаете резюме на различных ресурсах, создаете профиль в </a:t>
          </a:r>
          <a:r>
            <a:rPr lang="ru-RU" sz="1600" b="0" i="0" kern="1200" dirty="0" err="1" smtClean="0">
              <a:solidFill>
                <a:schemeClr val="tx2">
                  <a:lumMod val="50000"/>
                </a:schemeClr>
              </a:solidFill>
            </a:rPr>
            <a:t>LinlkedIn</a:t>
          </a:r>
          <a:r>
            <a:rPr lang="ru-RU" sz="1600" b="0" i="0" kern="1200" dirty="0" smtClean="0">
              <a:solidFill>
                <a:schemeClr val="tx2">
                  <a:lumMod val="50000"/>
                </a:schemeClr>
              </a:solidFill>
            </a:rPr>
            <a:t> или обращаетесь в кадровое агентство и просто ожидаете </a:t>
          </a:r>
          <a:r>
            <a:rPr lang="ru-RU" sz="1600" b="0" i="0" kern="1200" dirty="0" err="1" smtClean="0">
              <a:solidFill>
                <a:schemeClr val="tx2">
                  <a:lumMod val="50000"/>
                </a:schemeClr>
              </a:solidFill>
            </a:rPr>
            <a:t>офферов</a:t>
          </a:r>
          <a:r>
            <a:rPr lang="ru-RU" sz="1600" b="0" i="0" kern="1200" dirty="0" smtClean="0">
              <a:solidFill>
                <a:schemeClr val="tx2">
                  <a:lumMod val="50000"/>
                </a:schemeClr>
              </a:solidFill>
            </a:rPr>
            <a:t>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185561" y="953435"/>
        <a:ext cx="3261611" cy="3196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-konsalting.ru/goto/https:/www.superjob.ru/" TargetMode="External"/><Relationship Id="rId7" Type="http://schemas.openxmlformats.org/officeDocument/2006/relationships/hyperlink" Target="https://www.im-konsalting.ru/goto/https:/rabota.yandex.ru/" TargetMode="External"/><Relationship Id="rId2" Type="http://schemas.openxmlformats.org/officeDocument/2006/relationships/hyperlink" Target="https://www.im-konsalting.ru/goto/https:/hh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m-konsalting.ru/goto/https:/ru.indeed.com/" TargetMode="External"/><Relationship Id="rId5" Type="http://schemas.openxmlformats.org/officeDocument/2006/relationships/hyperlink" Target="https://www.im-konsalting.ru/goto/https:/www.zarplata.ru/" TargetMode="External"/><Relationship Id="rId4" Type="http://schemas.openxmlformats.org/officeDocument/2006/relationships/hyperlink" Target="https://www.im-konsalting.ru/goto/https:/www.rabota.ru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3645024"/>
            <a:ext cx="3385363" cy="170216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поиска работы</a:t>
            </a:r>
            <a:endParaRPr lang="ru-RU" sz="6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5" name="Picture 3" descr="C:\Users\Мастер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57" y="2204864"/>
            <a:ext cx="4284177" cy="286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057" y="5661248"/>
            <a:ext cx="41369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Ермашкевич Екатерина Сергеевна </a:t>
            </a:r>
          </a:p>
          <a:p>
            <a:r>
              <a:rPr lang="ru-RU" sz="1400" dirty="0"/>
              <a:t>Преподаватель специальных дисциплин</a:t>
            </a:r>
            <a:br>
              <a:rPr lang="ru-RU" sz="1400" dirty="0"/>
            </a:br>
            <a:r>
              <a:rPr lang="ru-RU" sz="1400" dirty="0"/>
              <a:t>СПб ГБ ПОУ «Колледж «Звёздный</a:t>
            </a:r>
            <a:r>
              <a:rPr lang="ru-RU" sz="1400" dirty="0" smtClean="0"/>
              <a:t>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92648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стер\Desktop\sobes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51747"/>
            <a:ext cx="2775145" cy="223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04856" cy="8640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7. Готовимся к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собеседованию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7992888" cy="489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Узнайте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как можно больше о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компании</a:t>
            </a:r>
          </a:p>
          <a:p>
            <a:pPr algn="just"/>
            <a:endParaRPr lang="ru-RU" sz="2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Разберите часто задаваемые вопросы на интервью, продумайте и отрепетируйте ответы на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них</a:t>
            </a:r>
          </a:p>
          <a:p>
            <a:pPr algn="just"/>
            <a:endParaRPr lang="ru-RU" sz="2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Перечитайте свое резюме. Будьте готовы подтвердить информацию из него примерами или же рассказать что-то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дополнительно</a:t>
            </a:r>
          </a:p>
          <a:p>
            <a:pPr algn="just"/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Подготовьте рекомендации,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если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они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нужны. Заранее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предупредите </a:t>
            </a:r>
            <a:r>
              <a:rPr lang="ru-RU" sz="2600" dirty="0" err="1">
                <a:solidFill>
                  <a:schemeClr val="tx2">
                    <a:lumMod val="50000"/>
                  </a:schemeClr>
                </a:solidFill>
              </a:rPr>
              <a:t>рекомендателей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 о том, что им могут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позвонить</a:t>
            </a:r>
          </a:p>
          <a:p>
            <a:pPr algn="just"/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Продумайте свой внешний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вид</a:t>
            </a:r>
          </a:p>
          <a:p>
            <a:pPr algn="just"/>
            <a:endParaRPr lang="ru-RU" sz="2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Не забудьте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документы</a:t>
            </a:r>
          </a:p>
          <a:p>
            <a:pPr algn="just"/>
            <a:endParaRPr lang="ru-RU" sz="2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Уточните маршрут до офиса, чтобы точно не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опоздать</a:t>
            </a: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8580" indent="0"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32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6192688" cy="6120680"/>
          </a:xfrm>
        </p:spPr>
        <p:txBody>
          <a:bodyPr>
            <a:normAutofit fontScale="32500" lnSpcReduction="20000"/>
          </a:bodyPr>
          <a:lstStyle/>
          <a:p>
            <a:pPr marL="68580" indent="0" fontAlgn="base">
              <a:buNone/>
            </a:pPr>
            <a:r>
              <a:rPr lang="ru-RU" sz="6500" b="1" dirty="0"/>
              <a:t>Существуют разные типы </a:t>
            </a:r>
            <a:r>
              <a:rPr lang="ru-RU" sz="6500" b="1" dirty="0" smtClean="0"/>
              <a:t>собеседований:</a:t>
            </a:r>
          </a:p>
          <a:p>
            <a:pPr marL="68580" indent="0" fontAlgn="base">
              <a:buNone/>
            </a:pP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4300" b="1" dirty="0">
                <a:solidFill>
                  <a:schemeClr val="tx2">
                    <a:lumMod val="50000"/>
                  </a:schemeClr>
                </a:solidFill>
              </a:rPr>
              <a:t>Структурированное. </a:t>
            </a:r>
            <a:r>
              <a:rPr lang="ru-RU" sz="4300" dirty="0">
                <a:solidFill>
                  <a:schemeClr val="tx2">
                    <a:lumMod val="50000"/>
                  </a:schemeClr>
                </a:solidFill>
              </a:rPr>
              <a:t>Самый распространенный тип со стандартными вопросами</a:t>
            </a:r>
            <a:r>
              <a:rPr lang="ru-RU" sz="4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 fontAlgn="base"/>
            <a:endParaRPr lang="ru-RU" sz="43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4300" b="1" dirty="0">
                <a:solidFill>
                  <a:schemeClr val="tx2">
                    <a:lumMod val="50000"/>
                  </a:schemeClr>
                </a:solidFill>
              </a:rPr>
              <a:t>Ситуационное (кейс-интервью). </a:t>
            </a:r>
            <a:r>
              <a:rPr lang="ru-RU" sz="4300" dirty="0">
                <a:solidFill>
                  <a:schemeClr val="tx2">
                    <a:lumMod val="50000"/>
                  </a:schemeClr>
                </a:solidFill>
              </a:rPr>
              <a:t>Вам для решения предлагаются гипотетические задачи и ситуации, в которые Вы могли бы попасть</a:t>
            </a:r>
            <a:r>
              <a:rPr lang="ru-RU" sz="4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 fontAlgn="base"/>
            <a:endParaRPr lang="ru-RU" sz="43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4300" b="1" dirty="0">
                <a:solidFill>
                  <a:schemeClr val="tx2">
                    <a:lumMod val="50000"/>
                  </a:schemeClr>
                </a:solidFill>
              </a:rPr>
              <a:t>Проективное. </a:t>
            </a:r>
            <a:r>
              <a:rPr lang="ru-RU" sz="4300" dirty="0">
                <a:solidFill>
                  <a:schemeClr val="tx2">
                    <a:lumMod val="50000"/>
                  </a:schemeClr>
                </a:solidFill>
              </a:rPr>
              <a:t>Этот тип похож на ситуационный, но в данном случае с гипотетическими проблемами сталкиваетесь не Вы, а люди в целом (третьи лица), и Вы должны оценить ситуацию со стороны</a:t>
            </a:r>
            <a:r>
              <a:rPr lang="ru-RU" sz="4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 fontAlgn="base"/>
            <a:endParaRPr lang="ru-RU" sz="43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4300" b="1" dirty="0">
                <a:solidFill>
                  <a:schemeClr val="tx2">
                    <a:lumMod val="50000"/>
                  </a:schemeClr>
                </a:solidFill>
              </a:rPr>
              <a:t>Поведенческое </a:t>
            </a:r>
            <a:r>
              <a:rPr lang="ru-RU" sz="4300" dirty="0">
                <a:solidFill>
                  <a:schemeClr val="tx2">
                    <a:lumMod val="50000"/>
                  </a:schemeClr>
                </a:solidFill>
              </a:rPr>
              <a:t>(по компетенциям). Вас подробно расспрашивают о Вашей профессиональной деятельности, о задачах, с которыми Вы сталкивались на прошлых местах работы</a:t>
            </a:r>
            <a:r>
              <a:rPr lang="ru-RU" sz="4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 fontAlgn="base"/>
            <a:endParaRPr lang="ru-RU" sz="43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4300" b="1" dirty="0">
                <a:solidFill>
                  <a:schemeClr val="tx2">
                    <a:lumMod val="50000"/>
                  </a:schemeClr>
                </a:solidFill>
              </a:rPr>
              <a:t>Стрессовое (шоковое). </a:t>
            </a:r>
            <a:r>
              <a:rPr lang="ru-RU" sz="4300" dirty="0">
                <a:solidFill>
                  <a:schemeClr val="tx2">
                    <a:lumMod val="50000"/>
                  </a:schemeClr>
                </a:solidFill>
              </a:rPr>
              <a:t>Как и следует из названия, это проверка на стрессоустойчивость. Вопросы и поведение рекрутера при таком виде интервью будут достаточно необычными и неудобными, провоцирующими Вас на эмоции</a:t>
            </a:r>
            <a:r>
              <a:rPr lang="ru-RU" sz="4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 fontAlgn="base"/>
            <a:endParaRPr lang="ru-RU" sz="43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8580" indent="0" algn="just" fontAlgn="base">
              <a:buNone/>
            </a:pPr>
            <a:r>
              <a:rPr lang="ru-RU" sz="4300" dirty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sz="4300" dirty="0" smtClean="0">
                <a:solidFill>
                  <a:schemeClr val="tx2">
                    <a:lumMod val="50000"/>
                  </a:schemeClr>
                </a:solidFill>
              </a:rPr>
              <a:t>аже </a:t>
            </a:r>
            <a:r>
              <a:rPr lang="ru-RU" sz="4300" dirty="0">
                <a:solidFill>
                  <a:schemeClr val="tx2">
                    <a:lumMod val="50000"/>
                  </a:schemeClr>
                </a:solidFill>
              </a:rPr>
              <a:t>если Вы не ожидали какого-то вопроса, ведите себя непринужденно и уверенно, старайтесь побольше рассуждать и ни в коем случае не отвечайте «Не знаю».</a:t>
            </a:r>
          </a:p>
          <a:p>
            <a:endParaRPr lang="ru-RU" dirty="0"/>
          </a:p>
        </p:txBody>
      </p:sp>
      <p:pic>
        <p:nvPicPr>
          <p:cNvPr id="4098" name="Picture 2" descr="C:\Users\Мастер\Desktop\c871d5a26b90f399d244c7ed0acfd8aa.j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309" y="4653136"/>
            <a:ext cx="248117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Мастер\Desktop\smeshnoe-sobesedovanie-scal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351" y="2780928"/>
            <a:ext cx="2401934" cy="160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Мастер\Desktop\1200x830_0xac120005_99023585715280845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447" y="908720"/>
            <a:ext cx="239448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734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488832" cy="110519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8. Принимаем или отклоняем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джоб-оффер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136904" cy="4896544"/>
          </a:xfrm>
        </p:spPr>
        <p:txBody>
          <a:bodyPr>
            <a:normAutofit fontScale="62500" lnSpcReduction="20000"/>
          </a:bodyPr>
          <a:lstStyle/>
          <a:p>
            <a:pPr marL="68580" indent="0" algn="just">
              <a:buNone/>
            </a:pPr>
            <a:r>
              <a:rPr lang="ru-RU" sz="2600" dirty="0" err="1"/>
              <a:t>Джоб-оффер</a:t>
            </a:r>
            <a:r>
              <a:rPr lang="ru-RU" sz="2600" dirty="0"/>
              <a:t> может прийти к </a:t>
            </a:r>
            <a:r>
              <a:rPr lang="ru-RU" sz="2600" dirty="0" smtClean="0"/>
              <a:t>вам на </a:t>
            </a:r>
            <a:r>
              <a:rPr lang="ru-RU" sz="2600" dirty="0"/>
              <a:t>электронную почту, </a:t>
            </a:r>
            <a:r>
              <a:rPr lang="ru-RU" sz="2600" dirty="0" smtClean="0"/>
              <a:t>в виде СМС</a:t>
            </a:r>
            <a:r>
              <a:rPr lang="ru-RU" sz="2600" dirty="0"/>
              <a:t>, сообщения в мессенджере или телефонного </a:t>
            </a:r>
            <a:r>
              <a:rPr lang="ru-RU" sz="2600" dirty="0" smtClean="0"/>
              <a:t>звонка; работодатель </a:t>
            </a:r>
            <a:r>
              <a:rPr lang="ru-RU" sz="2600" dirty="0"/>
              <a:t>озвучивает Вам условия сотрудничества</a:t>
            </a:r>
            <a:r>
              <a:rPr lang="ru-RU" sz="2600" dirty="0" smtClean="0"/>
              <a:t>.</a:t>
            </a:r>
          </a:p>
          <a:p>
            <a:pPr marL="68580" indent="0" algn="just">
              <a:buNone/>
            </a:pPr>
            <a:endParaRPr lang="ru-RU" sz="2600" dirty="0" smtClean="0"/>
          </a:p>
          <a:p>
            <a:pPr marL="68580" indent="0" algn="just" fontAlgn="base">
              <a:buNone/>
            </a:pPr>
            <a:r>
              <a:rPr lang="ru-RU" sz="2600" b="1" dirty="0"/>
              <a:t>Чтобы оценить предложение о работе, нужно подумать над следующими вопросами</a:t>
            </a:r>
            <a:r>
              <a:rPr lang="ru-RU" sz="2600" b="1" dirty="0" smtClean="0"/>
              <a:t>:</a:t>
            </a:r>
          </a:p>
          <a:p>
            <a:pPr marL="68580" indent="0" algn="just" fontAlgn="base">
              <a:buNone/>
            </a:pPr>
            <a:endParaRPr lang="ru-RU" sz="2600" dirty="0"/>
          </a:p>
          <a:p>
            <a:pPr algn="just" fontAlgn="base"/>
            <a:r>
              <a:rPr lang="ru-RU" sz="2600" dirty="0"/>
              <a:t>Действительно ли Вы подходите для этой работы, справитесь ли </a:t>
            </a:r>
            <a:r>
              <a:rPr lang="ru-RU" sz="2600" dirty="0" smtClean="0"/>
              <a:t>с </a:t>
            </a:r>
            <a:r>
              <a:rPr lang="ru-RU" sz="2600" dirty="0"/>
              <a:t>обязанностями, графиком, точно ли </a:t>
            </a:r>
            <a:r>
              <a:rPr lang="ru-RU" sz="2600" dirty="0" smtClean="0"/>
              <a:t> соответствуете </a:t>
            </a:r>
            <a:r>
              <a:rPr lang="ru-RU" sz="2600" dirty="0"/>
              <a:t>запросам </a:t>
            </a:r>
            <a:r>
              <a:rPr lang="ru-RU" sz="2600" dirty="0" smtClean="0"/>
              <a:t>работодателя</a:t>
            </a:r>
            <a:endParaRPr lang="ru-RU" sz="2600" dirty="0"/>
          </a:p>
          <a:p>
            <a:pPr algn="just" fontAlgn="base"/>
            <a:r>
              <a:rPr lang="ru-RU" sz="2600" dirty="0"/>
              <a:t>Все ли Вас устраивает в размере заработной платы.</a:t>
            </a:r>
          </a:p>
          <a:p>
            <a:pPr algn="just" fontAlgn="base"/>
            <a:r>
              <a:rPr lang="ru-RU" sz="2600" dirty="0"/>
              <a:t>Сможете ли Вы развиваться в данной компании в нужном Вам направлении.</a:t>
            </a:r>
          </a:p>
          <a:p>
            <a:pPr algn="just" fontAlgn="base"/>
            <a:r>
              <a:rPr lang="ru-RU" sz="2600" dirty="0"/>
              <a:t>Есть ли в </a:t>
            </a:r>
            <a:r>
              <a:rPr lang="ru-RU" sz="2600" dirty="0" err="1"/>
              <a:t>джоб-оффере</a:t>
            </a:r>
            <a:r>
              <a:rPr lang="ru-RU" sz="2600" dirty="0"/>
              <a:t> «подводные камни», все ли договоренности и детали в нем присутствуют: дата выхода на работу, длительность испытательного срока, размер заработной платы, график работы и т. д</a:t>
            </a:r>
            <a:r>
              <a:rPr lang="ru-RU" sz="2600" dirty="0" smtClean="0"/>
              <a:t>.</a:t>
            </a:r>
          </a:p>
          <a:p>
            <a:pPr algn="just" fontAlgn="base"/>
            <a:endParaRPr lang="ru-RU" sz="2600" dirty="0"/>
          </a:p>
          <a:p>
            <a:pPr marL="68580" indent="0" algn="just" fontAlgn="base">
              <a:buNone/>
            </a:pPr>
            <a:r>
              <a:rPr lang="ru-RU" sz="2600" b="1" dirty="0" smtClean="0"/>
              <a:t>Если </a:t>
            </a:r>
            <a:r>
              <a:rPr lang="ru-RU" sz="2600" b="1" dirty="0"/>
              <a:t>Вы хотите отказать работодателю</a:t>
            </a:r>
            <a:r>
              <a:rPr lang="ru-RU" sz="2600" dirty="0"/>
              <a:t>, ни в коем случае не игнорируйте его </a:t>
            </a:r>
            <a:r>
              <a:rPr lang="ru-RU" sz="2600" dirty="0" err="1"/>
              <a:t>оффер</a:t>
            </a:r>
            <a:r>
              <a:rPr lang="ru-RU" sz="2600" dirty="0"/>
              <a:t>. Вежливо по телефону или в письме сформулируйте свой отказ и поблагодарите за уделенное Вам время.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357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488832" cy="5544616"/>
          </a:xfrm>
        </p:spPr>
        <p:txBody>
          <a:bodyPr/>
          <a:lstStyle/>
          <a:p>
            <a:pPr marL="68580" indent="0" algn="ctr">
              <a:buNone/>
            </a:pPr>
            <a:endParaRPr lang="ru-RU" sz="3700" b="1" i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 algn="ctr">
              <a:buNone/>
            </a:pPr>
            <a:endParaRPr lang="ru-RU" sz="37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 algn="ctr">
              <a:buNone/>
            </a:pPr>
            <a:r>
              <a:rPr lang="ru-RU" sz="37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Желаю </a:t>
            </a:r>
            <a:r>
              <a:rPr lang="ru-RU" sz="37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Вам успешно справиться со всеми трудностями на своем карьерном пути!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649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Мастер\Desktop\13701v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17032"/>
            <a:ext cx="2953098" cy="295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143000"/>
          </a:xfrm>
        </p:spPr>
        <p:txBody>
          <a:bodyPr/>
          <a:lstStyle/>
          <a:p>
            <a:r>
              <a:rPr lang="ru-RU" b="1" dirty="0" smtClean="0"/>
              <a:t>Шаги по поиску работы: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460851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2500" dirty="0"/>
              <a:t>Шаг 1. Определяем карьерную цель</a:t>
            </a:r>
          </a:p>
          <a:p>
            <a:pPr marL="68580" indent="0">
              <a:buNone/>
            </a:pPr>
            <a:r>
              <a:rPr lang="ru-RU" sz="2500" dirty="0"/>
              <a:t>Шаг 2. Обдумываем стратегию поиска работы</a:t>
            </a:r>
          </a:p>
          <a:p>
            <a:pPr marL="68580" indent="0">
              <a:buNone/>
            </a:pPr>
            <a:r>
              <a:rPr lang="ru-RU" sz="2500" dirty="0"/>
              <a:t>Шаг 3. Создаем резюме</a:t>
            </a:r>
          </a:p>
          <a:p>
            <a:pPr marL="68580" indent="0">
              <a:buNone/>
            </a:pPr>
            <a:r>
              <a:rPr lang="ru-RU" sz="2500" dirty="0"/>
              <a:t>Шаг 4. Пишем сопроводительное письмо</a:t>
            </a:r>
          </a:p>
          <a:p>
            <a:pPr marL="68580" indent="0">
              <a:buNone/>
            </a:pPr>
            <a:r>
              <a:rPr lang="ru-RU" sz="2500" dirty="0"/>
              <a:t>Шаг 5. Пользуемся каналами поиска работы</a:t>
            </a:r>
          </a:p>
          <a:p>
            <a:pPr marL="68580" indent="0">
              <a:buNone/>
            </a:pPr>
            <a:r>
              <a:rPr lang="ru-RU" sz="2500" dirty="0"/>
              <a:t>Шаг 6. Отправляем резюме и сопроводительное письмо</a:t>
            </a:r>
          </a:p>
          <a:p>
            <a:pPr marL="68580" indent="0">
              <a:buNone/>
            </a:pPr>
            <a:r>
              <a:rPr lang="ru-RU" sz="2500" dirty="0"/>
              <a:t>Шаг 7. Готовимся к собеседованию</a:t>
            </a:r>
          </a:p>
          <a:p>
            <a:pPr marL="68580" indent="0">
              <a:buNone/>
            </a:pPr>
            <a:r>
              <a:rPr lang="ru-RU" sz="2500" dirty="0"/>
              <a:t>Шаг 8. Принимаем или отклоняем </a:t>
            </a:r>
            <a:r>
              <a:rPr lang="ru-RU" sz="2500" dirty="0" err="1"/>
              <a:t>джоб-оффер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17435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стер\Desktop\отборная-персона-направления-3d-2289815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81128"/>
            <a:ext cx="38884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Определяем карьерную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896544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b="1" dirty="0"/>
              <a:t>Почему нельзя просто отправлять резюме на любые попавшиеся вакансии</a:t>
            </a:r>
            <a:r>
              <a:rPr lang="ru-RU" b="1" dirty="0" smtClean="0"/>
              <a:t>?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Под </a:t>
            </a:r>
            <a:r>
              <a:rPr lang="ru-RU" dirty="0"/>
              <a:t>каждую позицию необходимо отдельное резюме, адаптированное под выбранную </a:t>
            </a:r>
            <a:r>
              <a:rPr lang="ru-RU" dirty="0" smtClean="0"/>
              <a:t>специальность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Если, подавая резюме в какую-либо компанию, Вы изъявите желание работать на любой позиции, скорее всего, Ваша кандидатура рассматриваться не </a:t>
            </a:r>
            <a:r>
              <a:rPr lang="ru-RU" dirty="0" smtClean="0"/>
              <a:t>будет</a:t>
            </a:r>
          </a:p>
          <a:p>
            <a:pPr algn="just"/>
            <a:endParaRPr lang="ru-RU" dirty="0" smtClean="0"/>
          </a:p>
          <a:p>
            <a:pPr marL="68580" indent="0" algn="just">
              <a:buNone/>
            </a:pPr>
            <a:r>
              <a:rPr lang="ru-RU" i="1" u="sng" dirty="0"/>
              <a:t>Н</a:t>
            </a:r>
            <a:r>
              <a:rPr lang="ru-RU" i="1" u="sng" dirty="0" smtClean="0"/>
              <a:t>еобходимо </a:t>
            </a:r>
            <a:r>
              <a:rPr lang="ru-RU" i="1" u="sng" dirty="0"/>
              <a:t>составить список требований к желаемому месту </a:t>
            </a:r>
            <a:r>
              <a:rPr lang="ru-RU" i="1" u="sng" dirty="0" smtClean="0"/>
              <a:t>работы: </a:t>
            </a:r>
          </a:p>
          <a:p>
            <a:pPr marL="68580" indent="0" algn="just">
              <a:buNone/>
            </a:pPr>
            <a:r>
              <a:rPr lang="ru-RU" dirty="0" smtClean="0"/>
              <a:t>-уровень </a:t>
            </a:r>
            <a:r>
              <a:rPr lang="ru-RU" dirty="0"/>
              <a:t>зарплаты, </a:t>
            </a:r>
            <a:endParaRPr lang="ru-RU" dirty="0" smtClean="0"/>
          </a:p>
          <a:p>
            <a:pPr marL="68580" indent="0" algn="just">
              <a:buNone/>
            </a:pPr>
            <a:r>
              <a:rPr lang="ru-RU" dirty="0" smtClean="0"/>
              <a:t>-месторасположение </a:t>
            </a:r>
            <a:r>
              <a:rPr lang="ru-RU" dirty="0"/>
              <a:t>офиса, </a:t>
            </a:r>
          </a:p>
          <a:p>
            <a:pPr marL="68580" indent="0" algn="just">
              <a:buNone/>
            </a:pPr>
            <a:r>
              <a:rPr lang="ru-RU" dirty="0" smtClean="0"/>
              <a:t>-часы </a:t>
            </a:r>
            <a:r>
              <a:rPr lang="ru-RU" dirty="0"/>
              <a:t>работы, </a:t>
            </a:r>
            <a:endParaRPr lang="ru-RU" dirty="0" smtClean="0"/>
          </a:p>
          <a:p>
            <a:pPr marL="68580" indent="0" algn="just">
              <a:buNone/>
            </a:pPr>
            <a:r>
              <a:rPr lang="ru-RU" dirty="0" smtClean="0"/>
              <a:t>-возможность </a:t>
            </a:r>
            <a:r>
              <a:rPr lang="ru-RU" dirty="0"/>
              <a:t>«</a:t>
            </a:r>
            <a:r>
              <a:rPr lang="ru-RU" dirty="0" err="1"/>
              <a:t>удаленки</a:t>
            </a:r>
            <a:r>
              <a:rPr lang="ru-RU" dirty="0"/>
              <a:t>» и прочее.</a:t>
            </a:r>
          </a:p>
        </p:txBody>
      </p:sp>
    </p:spTree>
    <p:extLst>
      <p:ext uri="{BB962C8B-B14F-4D97-AF65-F5344CB8AC3E}">
        <p14:creationId xmlns:p14="http://schemas.microsoft.com/office/powerpoint/2010/main" val="292217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2. Обдумываем стратегию поиска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580511"/>
              </p:ext>
            </p:extLst>
          </p:nvPr>
        </p:nvGraphicFramePr>
        <p:xfrm>
          <a:off x="827584" y="1772816"/>
          <a:ext cx="748883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470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272808" cy="72008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опросы  поиска работы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Autofit/>
          </a:bodyPr>
          <a:lstStyle/>
          <a:p>
            <a:pPr algn="just"/>
            <a:r>
              <a:rPr lang="ru-RU" sz="2800" i="1" u="sng" dirty="0"/>
              <a:t>1. Как и где </a:t>
            </a:r>
            <a:r>
              <a:rPr lang="ru-RU" sz="2800" i="1" u="sng" dirty="0" smtClean="0"/>
              <a:t>искать?</a:t>
            </a:r>
          </a:p>
          <a:p>
            <a:pPr marL="68580" indent="0" algn="just">
              <a:buNone/>
            </a:pPr>
            <a:r>
              <a:rPr lang="ru-RU" sz="1600" dirty="0"/>
              <a:t>Например, поиск вакансий в </a:t>
            </a:r>
            <a:r>
              <a:rPr lang="ru-RU" sz="1600" dirty="0" err="1"/>
              <a:t>Telegram</a:t>
            </a:r>
            <a:r>
              <a:rPr lang="ru-RU" sz="1600" dirty="0"/>
              <a:t> будет эффективен для представителей творческих профессий или IT-сферы, но не для продавцов-консультантов или водителей.</a:t>
            </a:r>
            <a:endParaRPr lang="ru-RU" sz="1600" dirty="0" smtClean="0"/>
          </a:p>
          <a:p>
            <a:pPr algn="just"/>
            <a:endParaRPr lang="ru-RU" sz="1600" i="1" dirty="0" smtClean="0"/>
          </a:p>
          <a:p>
            <a:pPr algn="just"/>
            <a:r>
              <a:rPr lang="ru-RU" sz="2800" i="1" u="sng" dirty="0"/>
              <a:t>2. В какие сроки </a:t>
            </a:r>
            <a:r>
              <a:rPr lang="ru-RU" sz="2800" i="1" u="sng" dirty="0" smtClean="0"/>
              <a:t>искать?</a:t>
            </a:r>
          </a:p>
          <a:p>
            <a:pPr marL="68580" indent="0" algn="just">
              <a:buNone/>
            </a:pPr>
            <a:r>
              <a:rPr lang="ru-RU" sz="1600" dirty="0"/>
              <a:t>Хотя бы примерно стоит определить период, который Вы планируете посвятить поиску работы. Если не сделать этого, будет сложно отслеживать свои успехи и таким образом выявлять проблемы на каждом этапе процесса.</a:t>
            </a:r>
            <a:endParaRPr lang="ru-RU" sz="1600" dirty="0" smtClean="0"/>
          </a:p>
          <a:p>
            <a:pPr marL="68580" indent="0" algn="just">
              <a:buNone/>
            </a:pPr>
            <a:endParaRPr lang="ru-RU" sz="1600" dirty="0" smtClean="0"/>
          </a:p>
          <a:p>
            <a:pPr algn="just"/>
            <a:r>
              <a:rPr lang="ru-RU" sz="2800" i="1" u="sng" dirty="0"/>
              <a:t>3. Зачем </a:t>
            </a:r>
            <a:r>
              <a:rPr lang="ru-RU" sz="2800" i="1" u="sng" dirty="0" smtClean="0"/>
              <a:t>искать?</a:t>
            </a:r>
          </a:p>
          <a:p>
            <a:pPr marL="68580" indent="0" algn="just">
              <a:buNone/>
            </a:pPr>
            <a:r>
              <a:rPr lang="ru-RU" sz="1600" dirty="0"/>
              <a:t>Ответ на этот вопрос позволит понять, как в будущем общаться с потенциальными работодателями и как принимать решение в ответ на </a:t>
            </a:r>
            <a:r>
              <a:rPr lang="ru-RU" sz="1600" dirty="0" err="1"/>
              <a:t>джоб-оффер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084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3. Создаем резюме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7992888" cy="5112568"/>
          </a:xfrm>
        </p:spPr>
        <p:txBody>
          <a:bodyPr>
            <a:normAutofit fontScale="92500"/>
          </a:bodyPr>
          <a:lstStyle/>
          <a:p>
            <a:pPr marL="6858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езюме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— это Ваше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первое </a:t>
            </a:r>
          </a:p>
          <a:p>
            <a:pPr marL="68580" indent="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знакомство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работодателем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от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него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8580" indent="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зависит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пригласят ли Вас на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собеседование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dirty="0"/>
          </a:p>
          <a:p>
            <a:pPr algn="just"/>
            <a:r>
              <a:rPr lang="ru-RU" i="1" dirty="0"/>
              <a:t>Д</a:t>
            </a:r>
            <a:r>
              <a:rPr lang="ru-RU" i="1" dirty="0" smtClean="0"/>
              <a:t>ля </a:t>
            </a:r>
            <a:r>
              <a:rPr lang="ru-RU" i="1" dirty="0"/>
              <a:t>каждой вакансии лучше делать отдельное </a:t>
            </a:r>
            <a:r>
              <a:rPr lang="ru-RU" i="1" dirty="0" smtClean="0"/>
              <a:t>резюме!</a:t>
            </a:r>
          </a:p>
          <a:p>
            <a:pPr algn="just"/>
            <a:endParaRPr lang="ru-RU" i="1" dirty="0"/>
          </a:p>
          <a:p>
            <a:pPr algn="just"/>
            <a:r>
              <a:rPr lang="ru-RU" dirty="0"/>
              <a:t>Объем — максимум 2 страницы (лучше всего 1,5).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Также </a:t>
            </a:r>
            <a:r>
              <a:rPr lang="ru-RU" dirty="0"/>
              <a:t>резюме должно быть правильно структурировано и оформлено (с помощью подзаголовков, списков, выделения важной информации), чтобы его было удобно читать.</a:t>
            </a:r>
          </a:p>
        </p:txBody>
      </p:sp>
      <p:pic>
        <p:nvPicPr>
          <p:cNvPr id="6146" name="Picture 2" descr="C:\Users\Мастер\Desktop\moe-rezyume-kak-dizajnera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325" y="260648"/>
            <a:ext cx="183017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04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4. Пишем сопроводительное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письмо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80920" cy="4680520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ru-RU" sz="2600" dirty="0" smtClean="0"/>
              <a:t>Объем 0,5 </a:t>
            </a:r>
            <a:r>
              <a:rPr lang="ru-RU" sz="2600" dirty="0"/>
              <a:t>страницы</a:t>
            </a:r>
            <a:r>
              <a:rPr lang="ru-RU" sz="2600" dirty="0" smtClean="0"/>
              <a:t>.</a:t>
            </a:r>
          </a:p>
          <a:p>
            <a:pPr marL="68580" indent="0">
              <a:buNone/>
            </a:pPr>
            <a:endParaRPr lang="ru-RU" sz="2600" dirty="0" smtClean="0"/>
          </a:p>
          <a:p>
            <a:pPr marL="68580" indent="0" fontAlgn="base">
              <a:buNone/>
            </a:pPr>
            <a:r>
              <a:rPr lang="ru-RU" sz="2600" b="1" dirty="0"/>
              <a:t>Что можно отразить в сопроводительном письме:</a:t>
            </a:r>
            <a:endParaRPr lang="ru-RU" sz="2600" dirty="0"/>
          </a:p>
          <a:p>
            <a:pPr fontAlgn="base"/>
            <a:r>
              <a:rPr lang="ru-RU" sz="2600" dirty="0"/>
              <a:t>откуда Вы узнали о вакансии;</a:t>
            </a:r>
          </a:p>
          <a:p>
            <a:pPr fontAlgn="base"/>
            <a:r>
              <a:rPr lang="ru-RU" sz="2600" dirty="0"/>
              <a:t>почему хотите работать в этой компании;</a:t>
            </a:r>
          </a:p>
          <a:p>
            <a:pPr fontAlgn="base"/>
            <a:r>
              <a:rPr lang="ru-RU" sz="2600" dirty="0"/>
              <a:t>какие главные умения и достижения позволят Вам успешно работать на данной позиции;</a:t>
            </a:r>
          </a:p>
          <a:p>
            <a:pPr fontAlgn="base"/>
            <a:r>
              <a:rPr lang="ru-RU" sz="2600" dirty="0"/>
              <a:t>рабочие контакты людей, которые могут предоставить рекомендации;</a:t>
            </a:r>
          </a:p>
          <a:p>
            <a:pPr fontAlgn="base"/>
            <a:r>
              <a:rPr lang="ru-RU" sz="2600" dirty="0"/>
              <a:t>свои контактные данные</a:t>
            </a:r>
            <a:r>
              <a:rPr lang="ru-RU" sz="2600" dirty="0" smtClean="0"/>
              <a:t>.</a:t>
            </a:r>
          </a:p>
          <a:p>
            <a:pPr fontAlgn="base"/>
            <a:endParaRPr lang="ru-RU" sz="2600" dirty="0"/>
          </a:p>
          <a:p>
            <a:pPr fontAlgn="base"/>
            <a:endParaRPr lang="ru-RU" sz="2600" dirty="0" smtClean="0"/>
          </a:p>
          <a:p>
            <a:pPr marL="68580" indent="0" fontAlgn="base">
              <a:buNone/>
            </a:pPr>
            <a:r>
              <a:rPr lang="ru-RU" sz="2600" i="1" u="sng" dirty="0"/>
              <a:t>Важно: </a:t>
            </a:r>
            <a:r>
              <a:rPr lang="ru-RU" sz="2600" i="1" dirty="0"/>
              <a:t>начать письмо нужно с обращения. Это может быть либо имя и отчество контактного лица, либо формальное приветствие (например, «Уважаемый работодатель» или «Здравствуйте»). В конце письма хорошим тоном будет поблагодарить работодателя за внимание.</a:t>
            </a:r>
            <a:endParaRPr lang="ru-RU" sz="2600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973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5. Пользуемся каналами поиска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136904" cy="4824536"/>
          </a:xfrm>
        </p:spPr>
        <p:txBody>
          <a:bodyPr>
            <a:normAutofit fontScale="25000" lnSpcReduction="20000"/>
          </a:bodyPr>
          <a:lstStyle/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/>
              <a:t>Сайты поиска </a:t>
            </a:r>
            <a:r>
              <a:rPr lang="ru-RU" sz="5600" b="1" dirty="0" smtClean="0"/>
              <a:t>работы </a:t>
            </a:r>
            <a:r>
              <a:rPr lang="ru-RU" sz="5600" dirty="0" smtClean="0"/>
              <a:t>(</a:t>
            </a:r>
            <a:r>
              <a:rPr lang="ru-RU" sz="5600" dirty="0" smtClean="0">
                <a:hlinkClick r:id="rId2"/>
              </a:rPr>
              <a:t>hh.ru</a:t>
            </a:r>
            <a:r>
              <a:rPr lang="ru-RU" sz="5600" dirty="0" smtClean="0"/>
              <a:t>. </a:t>
            </a:r>
            <a:r>
              <a:rPr lang="ru-RU" sz="5600" dirty="0" smtClean="0">
                <a:hlinkClick r:id="rId3"/>
              </a:rPr>
              <a:t>Superjob.ru</a:t>
            </a:r>
            <a:r>
              <a:rPr lang="ru-RU" sz="5600" dirty="0" smtClean="0"/>
              <a:t>; </a:t>
            </a:r>
            <a:r>
              <a:rPr lang="ru-RU" sz="5600" dirty="0" smtClean="0">
                <a:hlinkClick r:id="rId4"/>
              </a:rPr>
              <a:t>Rabota.ru</a:t>
            </a:r>
            <a:r>
              <a:rPr lang="ru-RU" sz="5600" dirty="0" smtClean="0"/>
              <a:t>; </a:t>
            </a:r>
            <a:r>
              <a:rPr lang="ru-RU" sz="5600" dirty="0" smtClean="0">
                <a:hlinkClick r:id="rId5"/>
              </a:rPr>
              <a:t>Zarplata.ru</a:t>
            </a:r>
            <a:r>
              <a:rPr lang="ru-RU" sz="5600" dirty="0"/>
              <a:t> и пр</a:t>
            </a:r>
            <a:r>
              <a:rPr lang="ru-RU" sz="5600" dirty="0" smtClean="0"/>
              <a:t>.)</a:t>
            </a:r>
          </a:p>
          <a:p>
            <a:pPr algn="just"/>
            <a:endParaRPr lang="ru-RU" sz="5600" dirty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 err="1" smtClean="0"/>
              <a:t>Агрегаторы</a:t>
            </a:r>
            <a:r>
              <a:rPr lang="ru-RU" sz="5600" dirty="0"/>
              <a:t> </a:t>
            </a:r>
            <a:r>
              <a:rPr lang="ru-RU" sz="5600" dirty="0" smtClean="0"/>
              <a:t>(</a:t>
            </a:r>
            <a:r>
              <a:rPr lang="ru-RU" sz="5600" dirty="0" err="1" smtClean="0">
                <a:hlinkClick r:id="rId6"/>
              </a:rPr>
              <a:t>Indeed</a:t>
            </a:r>
            <a:r>
              <a:rPr lang="ru-RU" sz="5600" dirty="0"/>
              <a:t> </a:t>
            </a:r>
            <a:r>
              <a:rPr lang="ru-RU" sz="5600" dirty="0" smtClean="0"/>
              <a:t>, </a:t>
            </a:r>
            <a:r>
              <a:rPr lang="ru-RU" sz="5600" dirty="0" err="1" smtClean="0">
                <a:hlinkClick r:id="rId7"/>
              </a:rPr>
              <a:t>Яндекс.Работа</a:t>
            </a:r>
            <a:r>
              <a:rPr lang="ru-RU" sz="5600" dirty="0" smtClean="0"/>
              <a:t> и пр.)</a:t>
            </a:r>
          </a:p>
          <a:p>
            <a:pPr algn="just" fontAlgn="base"/>
            <a:endParaRPr lang="ru-RU" sz="5600" dirty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 err="1" smtClean="0"/>
              <a:t>Нетворкинг</a:t>
            </a:r>
            <a:r>
              <a:rPr lang="ru-RU" sz="5600" dirty="0" smtClean="0"/>
              <a:t> (</a:t>
            </a:r>
            <a:r>
              <a:rPr lang="ru-RU" sz="5600" dirty="0"/>
              <a:t>расширение сети знакомств для решения профессиональных и личных задач с их </a:t>
            </a:r>
            <a:r>
              <a:rPr lang="ru-RU" sz="5600" dirty="0" smtClean="0"/>
              <a:t>помощью)</a:t>
            </a:r>
          </a:p>
          <a:p>
            <a:pPr marL="68580" indent="0" algn="just" fontAlgn="base">
              <a:buNone/>
            </a:pPr>
            <a:endParaRPr lang="ru-RU" sz="5600" dirty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/>
              <a:t>Группы в </a:t>
            </a:r>
            <a:r>
              <a:rPr lang="ru-RU" sz="5600" b="1" dirty="0" err="1" smtClean="0"/>
              <a:t>соцсетях</a:t>
            </a:r>
            <a:r>
              <a:rPr lang="ru-RU" sz="5600" b="1" dirty="0" smtClean="0"/>
              <a:t>. </a:t>
            </a:r>
            <a:r>
              <a:rPr lang="ru-RU" sz="5600" i="1" dirty="0" smtClean="0"/>
              <a:t>Некоторые </a:t>
            </a:r>
            <a:r>
              <a:rPr lang="ru-RU" sz="5600" i="1" dirty="0"/>
              <a:t>работодатели могут попросить в тексте вакансии откликаться в личные сообщения. Потому лучше «почистить» свой аккаунт, сделать его максимально рабочим</a:t>
            </a:r>
            <a:r>
              <a:rPr lang="ru-RU" sz="5600" i="1" dirty="0" smtClean="0"/>
              <a:t>.</a:t>
            </a:r>
          </a:p>
          <a:p>
            <a:pPr marL="68580" indent="0" algn="just" fontAlgn="base">
              <a:buNone/>
            </a:pPr>
            <a:endParaRPr lang="ru-RU" sz="5600" i="1" dirty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en-US" sz="5600" b="1" dirty="0" smtClean="0"/>
              <a:t>Telegram</a:t>
            </a:r>
            <a:r>
              <a:rPr lang="ru-RU" sz="5600" dirty="0" smtClean="0"/>
              <a:t> (с</a:t>
            </a:r>
            <a:r>
              <a:rPr lang="ru-RU" sz="5600" i="1" dirty="0" smtClean="0"/>
              <a:t>пособ </a:t>
            </a:r>
            <a:r>
              <a:rPr lang="ru-RU" sz="5600" i="1" dirty="0"/>
              <a:t>поиска работы особенно подойдет для специалистов, чья деятельность тесно связана с интернетом</a:t>
            </a:r>
            <a:r>
              <a:rPr lang="ru-RU" sz="5600" i="1" dirty="0" smtClean="0"/>
              <a:t>.</a:t>
            </a:r>
            <a:r>
              <a:rPr lang="ru-RU" sz="5600" dirty="0" smtClean="0"/>
              <a:t>)</a:t>
            </a:r>
          </a:p>
          <a:p>
            <a:pPr marL="68580" indent="0" algn="just" fontAlgn="base">
              <a:buNone/>
            </a:pPr>
            <a:endParaRPr lang="ru-RU" sz="5600" b="1" dirty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/>
              <a:t>Кадровые агентства</a:t>
            </a:r>
          </a:p>
          <a:p>
            <a:pPr marL="68580" indent="0" algn="just" fontAlgn="base">
              <a:buNone/>
            </a:pPr>
            <a:endParaRPr lang="ru-RU" sz="5600" dirty="0" smtClean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/>
              <a:t>Прямая связь с </a:t>
            </a:r>
            <a:r>
              <a:rPr lang="ru-RU" sz="5600" b="1" dirty="0" smtClean="0"/>
              <a:t>работодателем </a:t>
            </a:r>
            <a:r>
              <a:rPr lang="ru-RU" sz="5600" dirty="0" smtClean="0"/>
              <a:t>(вакансии на сайте работодателя)</a:t>
            </a:r>
            <a:endParaRPr lang="ru-RU" sz="5600" dirty="0"/>
          </a:p>
          <a:p>
            <a:pPr marL="68580" indent="0" algn="just" fontAlgn="base">
              <a:buNone/>
            </a:pPr>
            <a:endParaRPr lang="ru-RU" sz="5600" b="1" dirty="0" smtClean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/>
              <a:t>Газеты </a:t>
            </a:r>
            <a:r>
              <a:rPr lang="ru-RU" sz="5600" dirty="0" smtClean="0"/>
              <a:t>(«</a:t>
            </a:r>
            <a:r>
              <a:rPr lang="ru-RU" sz="5600" dirty="0"/>
              <a:t>Работа для вас</a:t>
            </a:r>
            <a:r>
              <a:rPr lang="ru-RU" sz="5600" dirty="0" smtClean="0"/>
              <a:t>»; «</a:t>
            </a:r>
            <a:r>
              <a:rPr lang="ru-RU" sz="5600" dirty="0"/>
              <a:t>Заработай в СПб</a:t>
            </a:r>
            <a:r>
              <a:rPr lang="ru-RU" sz="5600" dirty="0" smtClean="0"/>
              <a:t>»)</a:t>
            </a:r>
            <a:endParaRPr lang="ru-RU" sz="5600" dirty="0"/>
          </a:p>
          <a:p>
            <a:pPr marL="68580" indent="0" algn="just" fontAlgn="base">
              <a:buNone/>
            </a:pPr>
            <a:endParaRPr lang="ru-RU" sz="5600" b="1" dirty="0" smtClean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/>
              <a:t>Службы занятости</a:t>
            </a:r>
          </a:p>
          <a:p>
            <a:pPr marL="68580" indent="0" algn="just" fontAlgn="base">
              <a:buNone/>
            </a:pPr>
            <a:endParaRPr lang="ru-RU" sz="5600" b="1" dirty="0" smtClean="0"/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5600" b="1" dirty="0"/>
              <a:t>Ярмарки вакансий</a:t>
            </a:r>
          </a:p>
          <a:p>
            <a:pPr marL="68580" indent="0" fontAlgn="base">
              <a:buNone/>
            </a:pPr>
            <a:endParaRPr lang="ru-RU" dirty="0" smtClean="0"/>
          </a:p>
          <a:p>
            <a:pPr marL="68580" indent="0" fontAlgn="base">
              <a:buNone/>
            </a:pPr>
            <a:endParaRPr lang="ru-RU" dirty="0"/>
          </a:p>
          <a:p>
            <a:pPr marL="68580" indent="0" fontAlgn="base">
              <a:buNone/>
            </a:pPr>
            <a:endParaRPr lang="en-US" dirty="0"/>
          </a:p>
          <a:p>
            <a:pPr marL="68580" indent="0" fontAlgn="base">
              <a:buNone/>
            </a:pPr>
            <a:endParaRPr lang="ru-RU" dirty="0"/>
          </a:p>
          <a:p>
            <a:pPr marL="68580" indent="0" fontAlgn="base">
              <a:buNone/>
            </a:pPr>
            <a:endParaRPr lang="ru-RU" dirty="0" smtClean="0"/>
          </a:p>
          <a:p>
            <a:pPr marL="68580" indent="0" fontAlgn="base">
              <a:buNone/>
            </a:pPr>
            <a:endParaRPr lang="ru-RU" dirty="0"/>
          </a:p>
          <a:p>
            <a:pPr marL="68580" indent="0" fontAlgn="base">
              <a:buNone/>
            </a:pPr>
            <a:endParaRPr lang="ru-RU" dirty="0"/>
          </a:p>
          <a:p>
            <a:pPr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333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Мастер\Desktop\rezyume-dlya-ustroistva-na-rabot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817" y="0"/>
            <a:ext cx="1710350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6. Отправляем резюме и сопроводительное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письмо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752528"/>
          </a:xfrm>
        </p:spPr>
        <p:txBody>
          <a:bodyPr>
            <a:normAutofit fontScale="70000" lnSpcReduction="20000"/>
          </a:bodyPr>
          <a:lstStyle/>
          <a:p>
            <a:pPr marL="68580" indent="0" algn="just" fontAlgn="base">
              <a:buNone/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Если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речь о сайте по поиску работы, то там резюме отправляется всего одним нажатием кнопки. Сопроводительное письмо, как правило, прикрепляется в виде файла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68580" indent="0" algn="just" fontAlgn="base">
              <a:buNone/>
            </a:pPr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marL="68580" indent="0" algn="just" fontAlgn="base">
              <a:buNone/>
            </a:pPr>
            <a:r>
              <a:rPr lang="ru-RU" sz="2600" b="1" dirty="0">
                <a:solidFill>
                  <a:schemeClr val="tx2">
                    <a:lumMod val="50000"/>
                  </a:schemeClr>
                </a:solidFill>
              </a:rPr>
              <a:t>Если же Вы откликаетесь с помощью электронной почты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68580" indent="0" algn="just" fontAlgn="base">
              <a:buNone/>
            </a:pPr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правильно оформите тему письма. По ней сразу должно быть понятно, с какой целью Вы пишете. Например, «Резюме на должность редактора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</a:p>
          <a:p>
            <a:pPr algn="just" fontAlgn="base"/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в теле письма напишите сопроводительное письмо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algn="just" fontAlgn="base"/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прикрепите резюме отдельным файлом (</a:t>
            </a:r>
            <a:r>
              <a:rPr lang="ru-RU" sz="2600" dirty="0" err="1">
                <a:solidFill>
                  <a:schemeClr val="tx2">
                    <a:lumMod val="50000"/>
                  </a:schemeClr>
                </a:solidFill>
              </a:rPr>
              <a:t>doc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 или PDF). В его названии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указать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свою фамилию, желаемую должность и слово «Резюме», чтобы файл не затерялся в дальнейшем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 fontAlgn="base"/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base"/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К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аждому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работодателю необходимо отсылать отдельное письмо. Ни в коем случае не делайте рассылку.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50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244</TotalTime>
  <Words>1001</Words>
  <Application>Microsoft Office PowerPoint</Application>
  <PresentationFormat>Экран (4:3)</PresentationFormat>
  <Paragraphs>144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Методы поиска работы</vt:lpstr>
      <vt:lpstr>Шаги по поиску работы:</vt:lpstr>
      <vt:lpstr>  Шаг 1. Определяем карьерную цель</vt:lpstr>
      <vt:lpstr>Шаг 2. Обдумываем стратегию поиска работы</vt:lpstr>
      <vt:lpstr>Вопросы  поиска работы</vt:lpstr>
      <vt:lpstr>Шаг 3. Создаем резюме </vt:lpstr>
      <vt:lpstr>Шаг 4. Пишем сопроводительное письмо</vt:lpstr>
      <vt:lpstr>Шаг 5. Пользуемся каналами поиска работы</vt:lpstr>
      <vt:lpstr>Шаг 6. Отправляем резюме и сопроводительное письмо</vt:lpstr>
      <vt:lpstr>Шаг 7. Готовимся к собеседованию</vt:lpstr>
      <vt:lpstr>Презентация PowerPoint</vt:lpstr>
      <vt:lpstr>Шаг 8. Принимаем или отклоняем джоб-оффер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поиска работы</dc:title>
  <dc:creator>Мастер</dc:creator>
  <cp:lastModifiedBy>Мастер</cp:lastModifiedBy>
  <cp:revision>20</cp:revision>
  <dcterms:created xsi:type="dcterms:W3CDTF">2021-10-15T07:45:44Z</dcterms:created>
  <dcterms:modified xsi:type="dcterms:W3CDTF">2022-01-10T10:35:41Z</dcterms:modified>
</cp:coreProperties>
</file>